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9" r:id="rId2"/>
  </p:sldMasterIdLst>
  <p:notesMasterIdLst>
    <p:notesMasterId r:id="rId12"/>
  </p:notesMasterIdLst>
  <p:handoutMasterIdLst>
    <p:handoutMasterId r:id="rId13"/>
  </p:handoutMasterIdLst>
  <p:sldIdLst>
    <p:sldId id="342" r:id="rId3"/>
    <p:sldId id="369" r:id="rId4"/>
    <p:sldId id="393" r:id="rId5"/>
    <p:sldId id="386" r:id="rId6"/>
    <p:sldId id="396" r:id="rId7"/>
    <p:sldId id="398" r:id="rId8"/>
    <p:sldId id="395" r:id="rId9"/>
    <p:sldId id="390" r:id="rId10"/>
    <p:sldId id="39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93721" autoAdjust="0"/>
  </p:normalViewPr>
  <p:slideViewPr>
    <p:cSldViewPr snapToGrid="0">
      <p:cViewPr varScale="1">
        <p:scale>
          <a:sx n="47" d="100"/>
          <a:sy n="47" d="100"/>
        </p:scale>
        <p:origin x="60" y="90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6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4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3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9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8-3-2023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85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99617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4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48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8C031-9488-4C8B-9EB2-6D26B0CF9725}" type="datetime1">
              <a:rPr lang="nl-NL" smtClean="0"/>
              <a:pPr>
                <a:defRPr/>
              </a:pPr>
              <a:t>8-3-2023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8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85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9FAC-3376-4A8B-A2F0-B49E0D4ED93D}" type="datetime1">
              <a:rPr lang="nl-NL" smtClean="0"/>
              <a:t>8-3-2023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Project-, Programma- en AdviesCentrum JenV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0A43-D218-4CAD-A38E-5E9CD28EBB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178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8-3-2023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1286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198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3662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304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22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06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0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55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1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118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74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086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2234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050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36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4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019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54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5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034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789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437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94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5947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765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298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2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3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07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8-3-2023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8234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9FAC-3376-4A8B-A2F0-B49E0D4ED93D}" type="datetime1">
              <a:rPr lang="nl-NL" smtClean="0"/>
              <a:t>8-3-2023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Project-, Programma- en AdviesCentrum JenV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0A43-D218-4CAD-A38E-5E9CD28EBB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06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09123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70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12 april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Programmatisch Opgavegericht Werken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43" r:id="rId3"/>
    <p:sldLayoutId id="2147483742" r:id="rId4"/>
    <p:sldLayoutId id="2147483725" r:id="rId5"/>
    <p:sldLayoutId id="2147483719" r:id="rId6"/>
    <p:sldLayoutId id="2147483726" r:id="rId7"/>
    <p:sldLayoutId id="2147483666" r:id="rId8"/>
    <p:sldLayoutId id="2147483690" r:id="rId9"/>
    <p:sldLayoutId id="214748372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7" r:id="rId25"/>
    <p:sldLayoutId id="2147483713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  <p:sldLayoutId id="2147483741" r:id="rId36"/>
    <p:sldLayoutId id="2147483744" r:id="rId37"/>
    <p:sldLayoutId id="2147483748" r:id="rId38"/>
    <p:sldLayoutId id="2147483793" r:id="rId39"/>
    <p:sldLayoutId id="2147483794" r:id="rId40"/>
    <p:sldLayoutId id="2147483796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9" r:id="rId38"/>
    <p:sldLayoutId id="2147483790" r:id="rId39"/>
    <p:sldLayoutId id="2147483791" r:id="rId40"/>
    <p:sldLayoutId id="2147483792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05414" y="2074621"/>
            <a:ext cx="6683892" cy="2336400"/>
          </a:xfrm>
        </p:spPr>
        <p:txBody>
          <a:bodyPr/>
          <a:lstStyle/>
          <a:p>
            <a:pPr algn="ctr"/>
            <a:r>
              <a:rPr lang="nl-NL" sz="6000" dirty="0">
                <a:ea typeface="Calibri" panose="020F0502020204030204" pitchFamily="34" charset="0"/>
              </a:rPr>
              <a:t>Doelenboom</a:t>
            </a:r>
            <a:br>
              <a:rPr lang="nl-NL" sz="6000" dirty="0">
                <a:ea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6543675"/>
            <a:ext cx="5003800" cy="263525"/>
          </a:xfrm>
        </p:spPr>
        <p:txBody>
          <a:bodyPr/>
          <a:lstStyle/>
          <a:p>
            <a:fld id="{B1FB5D62-9936-48BD-BB1C-59965CB8E43F}" type="datetime1">
              <a:rPr lang="nl-NL" smtClean="0"/>
              <a:t>8-3-2023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C2340A43-D218-4CAD-A38E-5E9CD28EBB3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1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Handreiking door Ilse Dresscher en Ruth van Rossum, </a:t>
            </a:r>
            <a:r>
              <a:rPr lang="nl-NL" dirty="0"/>
              <a:t>Projectmanagement 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</a:t>
            </a:r>
            <a:r>
              <a:rPr lang="nl-NL" dirty="0" smtClean="0"/>
              <a:t>PPAC). </a:t>
            </a:r>
          </a:p>
          <a:p>
            <a:endParaRPr lang="nl-NL" dirty="0" smtClean="0"/>
          </a:p>
          <a:p>
            <a:r>
              <a:rPr lang="nl-NL" dirty="0" smtClean="0"/>
              <a:t>Voor ondersteuning:  </a:t>
            </a:r>
          </a:p>
          <a:p>
            <a:r>
              <a:rPr lang="nl-NL" dirty="0" smtClean="0"/>
              <a:t>Projectmanagement </a:t>
            </a:r>
            <a:r>
              <a:rPr lang="nl-NL" dirty="0"/>
              <a:t>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(PPAC)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Handreiking Doelenboom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062" y="1145223"/>
            <a:ext cx="10852775" cy="611375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2"/>
                </a:solidFill>
              </a:rPr>
              <a:t>Doelenboom: wat? 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8-3-2023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2400" y="2333897"/>
            <a:ext cx="10972800" cy="3703856"/>
          </a:xfrm>
        </p:spPr>
        <p:txBody>
          <a:bodyPr>
            <a:normAutofit/>
          </a:bodyPr>
          <a:lstStyle/>
          <a:p>
            <a:pPr lvl="2"/>
            <a:r>
              <a:rPr lang="nl-NL" sz="1600" dirty="0" smtClean="0"/>
              <a:t>Uitwerking </a:t>
            </a:r>
            <a:r>
              <a:rPr lang="nl-NL" sz="1600" dirty="0"/>
              <a:t>van de visie / ambitie </a:t>
            </a:r>
            <a:r>
              <a:rPr lang="nl-NL" sz="1600" dirty="0" smtClean="0"/>
              <a:t>m.b.t. de problematiek in </a:t>
            </a:r>
            <a:r>
              <a:rPr lang="nl-NL" sz="1600" dirty="0"/>
              <a:t>een doelenstructuur</a:t>
            </a:r>
          </a:p>
          <a:p>
            <a:pPr lvl="2"/>
            <a:r>
              <a:rPr lang="nl-NL" sz="1600" dirty="0" smtClean="0"/>
              <a:t>Een schema dat weergeeft </a:t>
            </a:r>
          </a:p>
          <a:p>
            <a:pPr lvl="3"/>
            <a:r>
              <a:rPr lang="nl-NL" sz="1600" dirty="0" smtClean="0"/>
              <a:t>wat je strategisch en operationele doelen zijn, </a:t>
            </a:r>
          </a:p>
          <a:p>
            <a:pPr lvl="3"/>
            <a:r>
              <a:rPr lang="nl-NL" sz="1600" dirty="0" smtClean="0"/>
              <a:t>welke resultaten daarvoor gerealiseerd moeten worden, en </a:t>
            </a:r>
          </a:p>
          <a:p>
            <a:pPr lvl="3"/>
            <a:r>
              <a:rPr lang="nl-NL" sz="1600" dirty="0" smtClean="0"/>
              <a:t>welke activiteiten ondernomen moeten worden om die resultaten te behalen</a:t>
            </a:r>
          </a:p>
          <a:p>
            <a:pPr lvl="2"/>
            <a:r>
              <a:rPr lang="nl-NL" sz="1600" dirty="0" smtClean="0"/>
              <a:t>Geeft </a:t>
            </a:r>
            <a:r>
              <a:rPr lang="nl-NL" sz="1600" dirty="0"/>
              <a:t>inzicht </a:t>
            </a:r>
            <a:r>
              <a:rPr lang="nl-NL" sz="1600" dirty="0" smtClean="0"/>
              <a:t>dat inzet van meerdere partijen nodig is om de doelen te bereiken</a:t>
            </a:r>
          </a:p>
          <a:p>
            <a:pPr lvl="2"/>
            <a:r>
              <a:rPr lang="nl-NL" sz="1600" dirty="0" smtClean="0"/>
              <a:t>Gebaseerd op de voorafgaande stappen, o.a. uitspraken van stakeholders over ambities / doelen, de probleem- en oorzakenanalyse, en de afwegingen over waar in het oorzakelijk complex in te grijpen</a:t>
            </a:r>
          </a:p>
        </p:txBody>
      </p:sp>
    </p:spTree>
    <p:extLst>
      <p:ext uri="{BB962C8B-B14F-4D97-AF65-F5344CB8AC3E}">
        <p14:creationId xmlns:p14="http://schemas.microsoft.com/office/powerpoint/2010/main" val="7748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0554" y="642604"/>
            <a:ext cx="10923588" cy="948047"/>
          </a:xfrm>
        </p:spPr>
        <p:txBody>
          <a:bodyPr/>
          <a:lstStyle/>
          <a:p>
            <a:r>
              <a:rPr lang="nl-NL" dirty="0" smtClean="0"/>
              <a:t>Doelenboom: het principe</a:t>
            </a:r>
            <a:endParaRPr lang="nl-NL" dirty="0"/>
          </a:p>
        </p:txBody>
      </p:sp>
      <p:graphicFrame>
        <p:nvGraphicFramePr>
          <p:cNvPr id="11" name="Tabel 10" descr="Uitleg van het principe van een doelenboom in een tabel." title="Het principe van een doelenboo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15106"/>
              </p:ext>
            </p:extLst>
          </p:nvPr>
        </p:nvGraphicFramePr>
        <p:xfrm>
          <a:off x="1336593" y="1722808"/>
          <a:ext cx="8087096" cy="41078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868">
                <a:tc>
                  <a:txBody>
                    <a:bodyPr/>
                    <a:lstStyle/>
                    <a:p>
                      <a:r>
                        <a:rPr lang="nl-NL" b="0" dirty="0" smtClean="0"/>
                        <a:t>Strategische</a:t>
                      </a:r>
                      <a:r>
                        <a:rPr lang="nl-NL" b="0" baseline="0" dirty="0" smtClean="0"/>
                        <a:t> doelen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Ideale effecten  (ER-doelen): </a:t>
                      </a:r>
                    </a:p>
                    <a:p>
                      <a:r>
                        <a:rPr lang="nl-NL" b="0" dirty="0" smtClean="0"/>
                        <a:t>wat nagestreefd wordt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84">
                <a:tc>
                  <a:txBody>
                    <a:bodyPr/>
                    <a:lstStyle/>
                    <a:p>
                      <a:r>
                        <a:rPr lang="nl-NL" dirty="0" smtClean="0"/>
                        <a:t>Operationele</a:t>
                      </a:r>
                      <a:r>
                        <a:rPr lang="nl-NL" baseline="0" dirty="0" smtClean="0"/>
                        <a:t> doelen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Meetbare effecten (SMART*): </a:t>
                      </a:r>
                    </a:p>
                    <a:p>
                      <a:r>
                        <a:rPr lang="nl-NL" dirty="0" smtClean="0"/>
                        <a:t>wat gehaald moet worden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299">
                <a:tc>
                  <a:txBody>
                    <a:bodyPr/>
                    <a:lstStyle/>
                    <a:p>
                      <a:r>
                        <a:rPr lang="nl-NL" dirty="0" smtClean="0"/>
                        <a:t>Resultaten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Producten en diensten die je nodig hebt om je operationele</a:t>
                      </a:r>
                      <a:r>
                        <a:rPr lang="nl-NL" baseline="0" dirty="0" smtClean="0"/>
                        <a:t> doelen te bereiken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856">
                <a:tc>
                  <a:txBody>
                    <a:bodyPr/>
                    <a:lstStyle/>
                    <a:p>
                      <a:r>
                        <a:rPr lang="nl-NL" dirty="0" smtClean="0"/>
                        <a:t>Activiteiten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Inspanningen die je moet doen om je resultaten te behalen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203">
                <a:tc>
                  <a:txBody>
                    <a:bodyPr/>
                    <a:lstStyle/>
                    <a:p>
                      <a:r>
                        <a:rPr lang="nl-NL" dirty="0" smtClean="0"/>
                        <a:t>Middelen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Wat heb</a:t>
                      </a:r>
                      <a:r>
                        <a:rPr lang="nl-NL" baseline="0" dirty="0" smtClean="0"/>
                        <a:t> je nodig om de </a:t>
                      </a:r>
                      <a:r>
                        <a:rPr lang="nl-NL" dirty="0" smtClean="0"/>
                        <a:t>activiteiten uit te voeren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1408034" y="6392891"/>
            <a:ext cx="83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* SMART: Specifiek, Meetbaar, Acceptabel, Realistisch, Tijdsgebonden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8716161" y="2360082"/>
            <a:ext cx="123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Bereiken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16161" y="3641753"/>
            <a:ext cx="146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Maken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691896" y="44313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Doen</a:t>
            </a:r>
          </a:p>
        </p:txBody>
      </p:sp>
      <p:sp>
        <p:nvSpPr>
          <p:cNvPr id="10" name="Tekstvak 9"/>
          <p:cNvSpPr txBox="1"/>
          <p:nvPr/>
        </p:nvSpPr>
        <p:spPr>
          <a:xfrm rot="19862549">
            <a:off x="9730730" y="1784858"/>
            <a:ext cx="162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7BC7"/>
                </a:solidFill>
              </a:rPr>
              <a:t>b.v.: bet</a:t>
            </a:r>
            <a:r>
              <a:rPr lang="nl-NL" sz="1200" u="sng" dirty="0">
                <a:solidFill>
                  <a:srgbClr val="007BC7"/>
                </a:solidFill>
              </a:rPr>
              <a:t>er</a:t>
            </a:r>
            <a:r>
              <a:rPr lang="nl-NL" sz="1200" dirty="0">
                <a:solidFill>
                  <a:srgbClr val="007BC7"/>
                </a:solidFill>
              </a:rPr>
              <a:t>; snell</a:t>
            </a:r>
            <a:r>
              <a:rPr lang="nl-NL" sz="1200" u="sng" dirty="0">
                <a:solidFill>
                  <a:srgbClr val="007BC7"/>
                </a:solidFill>
              </a:rPr>
              <a:t>er</a:t>
            </a:r>
            <a:r>
              <a:rPr lang="nl-NL" sz="1200" dirty="0">
                <a:solidFill>
                  <a:srgbClr val="007BC7"/>
                </a:solidFill>
              </a:rPr>
              <a:t>; </a:t>
            </a:r>
            <a:r>
              <a:rPr lang="nl-NL" sz="1200" dirty="0" smtClean="0">
                <a:solidFill>
                  <a:srgbClr val="007BC7"/>
                </a:solidFill>
              </a:rPr>
              <a:t>goedkop</a:t>
            </a:r>
            <a:r>
              <a:rPr lang="nl-NL" sz="1200" u="sng" dirty="0" smtClean="0">
                <a:solidFill>
                  <a:srgbClr val="007BC7"/>
                </a:solidFill>
              </a:rPr>
              <a:t>er</a:t>
            </a:r>
          </a:p>
        </p:txBody>
      </p:sp>
      <p:sp>
        <p:nvSpPr>
          <p:cNvPr id="16" name="Tekstvak 15"/>
          <p:cNvSpPr txBox="1"/>
          <p:nvPr/>
        </p:nvSpPr>
        <p:spPr>
          <a:xfrm rot="19862549">
            <a:off x="9805834" y="2641628"/>
            <a:ext cx="162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7BC7"/>
                </a:solidFill>
              </a:rPr>
              <a:t>b.v.: </a:t>
            </a:r>
            <a:r>
              <a:rPr lang="nl-NL" sz="1200" dirty="0" smtClean="0">
                <a:solidFill>
                  <a:srgbClr val="007BC7"/>
                </a:solidFill>
              </a:rPr>
              <a:t>X % minder slachtoffers in 2025</a:t>
            </a:r>
            <a:endParaRPr lang="nl-NL" sz="1200" u="sng" dirty="0" smtClean="0">
              <a:solidFill>
                <a:srgbClr val="007BC7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 rot="19862549">
            <a:off x="9726364" y="3712216"/>
            <a:ext cx="218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7BC7"/>
                </a:solidFill>
              </a:rPr>
              <a:t>b.v.: </a:t>
            </a:r>
            <a:r>
              <a:rPr lang="nl-NL" sz="1200" dirty="0" smtClean="0">
                <a:solidFill>
                  <a:srgbClr val="007BC7"/>
                </a:solidFill>
              </a:rPr>
              <a:t>geactualiseerd </a:t>
            </a:r>
          </a:p>
          <a:p>
            <a:pPr algn="ctr"/>
            <a:r>
              <a:rPr lang="nl-NL" sz="1200" dirty="0" smtClean="0">
                <a:solidFill>
                  <a:srgbClr val="007BC7"/>
                </a:solidFill>
              </a:rPr>
              <a:t>protocol</a:t>
            </a:r>
            <a:endParaRPr lang="nl-NL" sz="1200" u="sng" dirty="0" smtClean="0">
              <a:solidFill>
                <a:srgbClr val="007BC7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 rot="19862549">
            <a:off x="9752937" y="4520729"/>
            <a:ext cx="175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rgbClr val="007BC7"/>
                </a:solidFill>
              </a:rPr>
              <a:t>b.v. werkprocessen doorlopen</a:t>
            </a:r>
            <a:endParaRPr lang="nl-NL" sz="1200" u="sng" dirty="0" smtClean="0">
              <a:solidFill>
                <a:srgbClr val="007BC7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 rot="19862549">
            <a:off x="10015772" y="5372791"/>
            <a:ext cx="178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7BC7"/>
                </a:solidFill>
              </a:rPr>
              <a:t>b.v.: geld, mensen, computer</a:t>
            </a:r>
            <a:endParaRPr lang="nl-NL" sz="1200" u="sng" dirty="0">
              <a:solidFill>
                <a:srgbClr val="007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7006" y="0"/>
            <a:ext cx="10923588" cy="94804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principe in een voorbeeld</a:t>
            </a:r>
            <a:endParaRPr lang="nl-NL" sz="280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" name="Picture 10" descr="Voorbeeld van het principe van een doelenboom." title="Het principe van een doelenboom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743" y="948047"/>
            <a:ext cx="9583557" cy="5595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2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14399"/>
            <a:ext cx="4718551" cy="3546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Voorbeeld van een doelenboom (1)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9FAC-3376-4A8B-A2F0-B49E0D4ED93D}" type="datetime1">
              <a:rPr lang="nl-NL" smtClean="0"/>
              <a:t>8-3-2023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0A43-D218-4CAD-A38E-5E9CD28EBB3D}" type="slidenum">
              <a:rPr lang="nl-NL" smtClean="0"/>
              <a:t>6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3987800" y="3068418"/>
            <a:ext cx="10923588" cy="393192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DD02E3E3-0718-4D1C-AD9A-9E3C19FFCFBF" descr="C4451F62-AFE1-4FC9-BA4A-401CA0174B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84" y="803340"/>
            <a:ext cx="6805009" cy="60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F0A67-11B0-485F-A43C-54992A73478E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25450" y="357188"/>
            <a:ext cx="10923588" cy="947737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chemeClr val="tx2"/>
                </a:solidFill>
              </a:rPr>
              <a:t>Voorbeeld van een doelenboom (2)</a:t>
            </a:r>
            <a:endParaRPr lang="nl-NL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Voorbeeld van een legenda van een doelenboom." title="Voorbeeld legenda doelen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28" y="1636424"/>
            <a:ext cx="809359" cy="44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Voorbeeld van een doelenboom." title="Doelenb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5" y="1253466"/>
            <a:ext cx="6776857" cy="48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1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5005" y="756911"/>
            <a:ext cx="10923588" cy="948047"/>
          </a:xfrm>
        </p:spPr>
        <p:txBody>
          <a:bodyPr/>
          <a:lstStyle/>
          <a:p>
            <a:r>
              <a:rPr lang="nl-NL" dirty="0" smtClean="0"/>
              <a:t>Doelenboom: waarom?</a:t>
            </a:r>
            <a:endParaRPr lang="nl-NL" dirty="0"/>
          </a:p>
        </p:txBody>
      </p:sp>
      <p:cxnSp>
        <p:nvCxnSpPr>
          <p:cNvPr id="8" name="Rechte verbindingslijn 7" descr="Uitleg doelenboom"/>
          <p:cNvCxnSpPr/>
          <p:nvPr/>
        </p:nvCxnSpPr>
        <p:spPr bwMode="auto">
          <a:xfrm>
            <a:off x="5163598" y="3939515"/>
            <a:ext cx="194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</p:cxnSp>
      <p:cxnSp>
        <p:nvCxnSpPr>
          <p:cNvPr id="9" name="Rechte verbindingslijn 8" descr="Uitleg doelenboom" title=" "/>
          <p:cNvCxnSpPr/>
          <p:nvPr/>
        </p:nvCxnSpPr>
        <p:spPr bwMode="auto">
          <a:xfrm>
            <a:off x="5114799" y="3933778"/>
            <a:ext cx="19440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scene3d>
            <a:camera prst="orthographicFront">
              <a:rot lat="0" lon="0" rev="18000000"/>
            </a:camera>
            <a:lightRig rig="threePt" dir="t"/>
          </a:scene3d>
        </p:spPr>
      </p:cxnSp>
      <p:cxnSp>
        <p:nvCxnSpPr>
          <p:cNvPr id="10" name="Rechte verbindingslijn 9" descr="Uitleg doelenboom"/>
          <p:cNvCxnSpPr>
            <a:cxnSpLocks noChangeShapeType="1"/>
          </p:cNvCxnSpPr>
          <p:nvPr/>
        </p:nvCxnSpPr>
        <p:spPr bwMode="auto">
          <a:xfrm flipV="1">
            <a:off x="5085356" y="3888061"/>
            <a:ext cx="20161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5" descr="Uitleg doelenboom" title="Doelenboom"/>
          <p:cNvSpPr>
            <a:spLocks noChangeArrowheads="1"/>
          </p:cNvSpPr>
          <p:nvPr/>
        </p:nvSpPr>
        <p:spPr bwMode="auto">
          <a:xfrm>
            <a:off x="5487809" y="3272496"/>
            <a:ext cx="1229542" cy="1229542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7200000"/>
            </a:camera>
            <a:lightRig rig="threePt" dir="t"/>
          </a:scene3d>
          <a:ex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nl-NL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38871" y="3713607"/>
            <a:ext cx="17462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 dirty="0">
                <a:solidFill>
                  <a:schemeClr val="bg1"/>
                </a:solidFill>
              </a:rPr>
              <a:t>Doelenboom</a:t>
            </a:r>
          </a:p>
        </p:txBody>
      </p:sp>
      <p:sp>
        <p:nvSpPr>
          <p:cNvPr id="15" name="Oval 20" descr="Uitleg doelenboom" title="Communicatie"/>
          <p:cNvSpPr>
            <a:spLocks noChangeArrowheads="1"/>
          </p:cNvSpPr>
          <p:nvPr/>
        </p:nvSpPr>
        <p:spPr bwMode="auto">
          <a:xfrm>
            <a:off x="7122119" y="3467373"/>
            <a:ext cx="839787" cy="839788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42" name="Text Box 21" descr="Uitleg doelenboom" title="Communicatie "/>
          <p:cNvSpPr txBox="1">
            <a:spLocks noChangeArrowheads="1"/>
          </p:cNvSpPr>
          <p:nvPr/>
        </p:nvSpPr>
        <p:spPr bwMode="auto">
          <a:xfrm>
            <a:off x="6836106" y="3749675"/>
            <a:ext cx="1411812" cy="23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defTabSz="608013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nl-NL" altLang="nl-NL" sz="900" dirty="0" smtClean="0"/>
              <a:t>Communicatie</a:t>
            </a:r>
            <a:endParaRPr lang="nl-NL" altLang="nl-NL" sz="900" dirty="0"/>
          </a:p>
        </p:txBody>
      </p:sp>
      <p:sp>
        <p:nvSpPr>
          <p:cNvPr id="41" name="Tekstvak 40"/>
          <p:cNvSpPr txBox="1">
            <a:spLocks noChangeArrowheads="1"/>
          </p:cNvSpPr>
          <p:nvPr/>
        </p:nvSpPr>
        <p:spPr bwMode="auto">
          <a:xfrm>
            <a:off x="7955778" y="3718187"/>
            <a:ext cx="2532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Versterkt communicatie naar stakeholders </a:t>
            </a:r>
          </a:p>
        </p:txBody>
      </p:sp>
      <p:sp>
        <p:nvSpPr>
          <p:cNvPr id="29" name="Oval 20" descr="Uitleg doelenboom" title="Scoping"/>
          <p:cNvSpPr>
            <a:spLocks noChangeArrowheads="1"/>
          </p:cNvSpPr>
          <p:nvPr/>
        </p:nvSpPr>
        <p:spPr bwMode="auto">
          <a:xfrm>
            <a:off x="6385519" y="4750073"/>
            <a:ext cx="839787" cy="839788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6038490" y="5015186"/>
            <a:ext cx="15367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000" dirty="0" err="1">
                <a:solidFill>
                  <a:schemeClr val="bg1"/>
                </a:solidFill>
                <a:latin typeface="+mn-lt"/>
              </a:rPr>
              <a:t>Scoping</a:t>
            </a:r>
            <a:endParaRPr lang="nl-NL" altLang="nl-NL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vak 42"/>
          <p:cNvSpPr txBox="1">
            <a:spLocks noChangeArrowheads="1"/>
          </p:cNvSpPr>
          <p:nvPr/>
        </p:nvSpPr>
        <p:spPr bwMode="auto">
          <a:xfrm>
            <a:off x="7200375" y="5018224"/>
            <a:ext cx="2532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Maakt de scope van je programma / project </a:t>
            </a:r>
            <a:r>
              <a:rPr lang="nl-NL" altLang="nl-NL" sz="1200" dirty="0" smtClean="0">
                <a:latin typeface="+mn-lt"/>
              </a:rPr>
              <a:t>/ beleidsdossier scherper</a:t>
            </a:r>
            <a:endParaRPr lang="nl-NL" altLang="nl-NL" sz="1200" dirty="0">
              <a:latin typeface="+mn-lt"/>
            </a:endParaRPr>
          </a:p>
        </p:txBody>
      </p:sp>
      <p:sp>
        <p:nvSpPr>
          <p:cNvPr id="32" name="Oval 20" descr="Uitleg doelenboom" title="Samenspel"/>
          <p:cNvSpPr>
            <a:spLocks noChangeArrowheads="1"/>
          </p:cNvSpPr>
          <p:nvPr/>
        </p:nvSpPr>
        <p:spPr bwMode="auto">
          <a:xfrm>
            <a:off x="4966294" y="4735787"/>
            <a:ext cx="839787" cy="839787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621972" y="5019004"/>
            <a:ext cx="15367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000" dirty="0" smtClean="0">
                <a:solidFill>
                  <a:schemeClr val="bg1"/>
                </a:solidFill>
                <a:latin typeface="+mn-lt"/>
              </a:rPr>
              <a:t>Samenspel</a:t>
            </a:r>
            <a:endParaRPr lang="nl-NL" altLang="nl-NL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2020127" y="5047339"/>
            <a:ext cx="2930610" cy="3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Helpt om </a:t>
            </a:r>
            <a:r>
              <a:rPr lang="nl-NL" altLang="nl-NL" sz="1200" dirty="0" smtClean="0">
                <a:latin typeface="+mn-lt"/>
              </a:rPr>
              <a:t>te bepalen wie nodig zijn </a:t>
            </a:r>
          </a:p>
          <a:p>
            <a:pPr>
              <a:spcBef>
                <a:spcPct val="0"/>
              </a:spcBef>
            </a:pPr>
            <a:r>
              <a:rPr lang="nl-NL" altLang="nl-NL" sz="1200" dirty="0" smtClean="0">
                <a:latin typeface="+mn-lt"/>
              </a:rPr>
              <a:t>voor het bereiken van de doelen</a:t>
            </a:r>
          </a:p>
        </p:txBody>
      </p:sp>
      <p:sp>
        <p:nvSpPr>
          <p:cNvPr id="20" name="Oval 20" descr="Uitleg doelenboom" title="Sturing"/>
          <p:cNvSpPr>
            <a:spLocks noChangeArrowheads="1"/>
          </p:cNvSpPr>
          <p:nvPr/>
        </p:nvSpPr>
        <p:spPr bwMode="auto">
          <a:xfrm>
            <a:off x="4224930" y="3467373"/>
            <a:ext cx="839788" cy="839788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866627" y="3756662"/>
            <a:ext cx="15367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defTabSz="608013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r>
              <a:rPr lang="nl-NL" altLang="nl-NL" sz="1000" dirty="0"/>
              <a:t>Sturing</a:t>
            </a:r>
          </a:p>
        </p:txBody>
      </p: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2386885" y="3616936"/>
            <a:ext cx="2225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Is ondergrond voor </a:t>
            </a:r>
            <a:r>
              <a:rPr lang="nl-NL" altLang="nl-NL" sz="1200" dirty="0" smtClean="0">
                <a:latin typeface="+mn-lt"/>
              </a:rPr>
              <a:t>sturing op de aanpak</a:t>
            </a:r>
            <a:endParaRPr lang="nl-NL" altLang="nl-NL" sz="1200" dirty="0">
              <a:latin typeface="+mn-lt"/>
            </a:endParaRPr>
          </a:p>
        </p:txBody>
      </p:sp>
      <p:sp>
        <p:nvSpPr>
          <p:cNvPr id="23" name="Oval 20" descr="Uitleg doelenboom" title="Ambitie en doelen"/>
          <p:cNvSpPr>
            <a:spLocks noChangeArrowheads="1"/>
          </p:cNvSpPr>
          <p:nvPr/>
        </p:nvSpPr>
        <p:spPr bwMode="auto">
          <a:xfrm>
            <a:off x="4968180" y="2278337"/>
            <a:ext cx="839788" cy="839787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nl-NL" altLang="nl-NL" sz="1000" dirty="0">
              <a:solidFill>
                <a:schemeClr val="bg1"/>
              </a:solidFill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634977" y="2445710"/>
            <a:ext cx="1536700" cy="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000" dirty="0">
                <a:solidFill>
                  <a:schemeClr val="bg1"/>
                </a:solidFill>
                <a:latin typeface="+mn-lt"/>
              </a:rPr>
              <a:t>Ambitie en </a:t>
            </a:r>
          </a:p>
          <a:p>
            <a:pPr algn="ctr">
              <a:spcBef>
                <a:spcPct val="50000"/>
              </a:spcBef>
            </a:pPr>
            <a:r>
              <a:rPr lang="nl-NL" altLang="nl-NL" sz="1000" dirty="0">
                <a:solidFill>
                  <a:schemeClr val="bg1"/>
                </a:solidFill>
                <a:latin typeface="+mn-lt"/>
              </a:rPr>
              <a:t>doelen</a:t>
            </a:r>
          </a:p>
        </p:txBody>
      </p:sp>
      <p:sp>
        <p:nvSpPr>
          <p:cNvPr id="39" name="Tekstvak 38"/>
          <p:cNvSpPr txBox="1">
            <a:spLocks noChangeArrowheads="1"/>
          </p:cNvSpPr>
          <p:nvPr/>
        </p:nvSpPr>
        <p:spPr bwMode="auto">
          <a:xfrm>
            <a:off x="714103" y="2562088"/>
            <a:ext cx="4256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Maakt </a:t>
            </a:r>
            <a:r>
              <a:rPr lang="nl-NL" altLang="nl-NL" sz="1200" dirty="0" smtClean="0">
                <a:latin typeface="+mn-lt"/>
              </a:rPr>
              <a:t>de ambitie en doelen helder                              </a:t>
            </a:r>
            <a:endParaRPr lang="nl-NL" altLang="nl-NL" sz="1200" dirty="0">
              <a:latin typeface="+mn-lt"/>
            </a:endParaRPr>
          </a:p>
        </p:txBody>
      </p:sp>
      <p:sp>
        <p:nvSpPr>
          <p:cNvPr id="26" name="Oval 20" descr="Uitleg doelenboom" title="Resultaten "/>
          <p:cNvSpPr>
            <a:spLocks noChangeArrowheads="1"/>
          </p:cNvSpPr>
          <p:nvPr/>
        </p:nvSpPr>
        <p:spPr bwMode="auto">
          <a:xfrm>
            <a:off x="6415680" y="2270398"/>
            <a:ext cx="839788" cy="839788"/>
          </a:xfrm>
          <a:prstGeom prst="ellipse">
            <a:avLst/>
          </a:prstGeom>
          <a:solidFill>
            <a:srgbClr val="E17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038490" y="2569708"/>
            <a:ext cx="15367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000" dirty="0" smtClean="0">
                <a:solidFill>
                  <a:schemeClr val="bg1"/>
                </a:solidFill>
                <a:latin typeface="+mn-lt"/>
              </a:rPr>
              <a:t>Resultaten</a:t>
            </a:r>
            <a:endParaRPr lang="nl-NL" altLang="nl-NL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kstvak 37"/>
          <p:cNvSpPr txBox="1">
            <a:spLocks noChangeArrowheads="1"/>
          </p:cNvSpPr>
          <p:nvPr/>
        </p:nvSpPr>
        <p:spPr bwMode="auto">
          <a:xfrm>
            <a:off x="7354194" y="2534165"/>
            <a:ext cx="2813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nl-NL" sz="1200" dirty="0">
                <a:latin typeface="+mn-lt"/>
              </a:rPr>
              <a:t>Maakt </a:t>
            </a:r>
            <a:r>
              <a:rPr lang="nl-NL" altLang="nl-NL" sz="1200" dirty="0" smtClean="0">
                <a:latin typeface="+mn-lt"/>
              </a:rPr>
              <a:t>duidelijk welke resultaten daarvoor gerealiseerd moeten worden</a:t>
            </a:r>
            <a:endParaRPr lang="nl-NL" altLang="nl-NL" sz="1200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32693-ECE4-46FE-B5A5-7E2FED4806F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8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06952" y="740664"/>
            <a:ext cx="8467672" cy="1019736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Doelenboom: hoe?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806952" y="1922463"/>
            <a:ext cx="9474648" cy="5532073"/>
          </a:xfrm>
        </p:spPr>
        <p:txBody>
          <a:bodyPr>
            <a:noAutofit/>
          </a:bodyPr>
          <a:lstStyle/>
          <a:p>
            <a:r>
              <a:rPr lang="nl-NL" sz="1400" b="1" dirty="0" smtClean="0"/>
              <a:t>Voorafgaand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Kom met de relevante omgeving tot een gedeeld beeld van de problemen en oorzaken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Neem dit als basis om te kijken waar in het oorzakelijk complex je zou kunnen ingrijpen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Afweging is maatwerk. Overweeg structurele oplossingen versus symptoombestrijding, haalbaarheid, kosten et cetera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r>
              <a:rPr lang="nl-NL" sz="1400" b="1" dirty="0" smtClean="0"/>
              <a:t>Doelen bepalen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Doelen bepalen en een doelenboom maken doe je samen met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Voer met elkaar het gesprek over wat de strategische doelen zouden moeten zijn en hoe je deze kunt vertalen in operationele (SMART) 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Kijk vervolgens samen met betrokkenen met welke resultaten je die doelen kunt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Kijk dan welke mix van activiteiten nodig is om die resultaten te bereiken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/>
              <a:t>Ontwerp de doelenboom van boven naar beneden: ‘om dit te bereiken maken we dit, om dit te maken doen we dit’. Een check die je kunt doen is: ‘als we dit doen krijgen we dit, als we </a:t>
            </a:r>
            <a:r>
              <a:rPr lang="nl-NL" sz="1400" smtClean="0"/>
              <a:t>dit gemaakt hebben </a:t>
            </a:r>
            <a:r>
              <a:rPr lang="nl-NL" sz="1400" dirty="0" smtClean="0"/>
              <a:t>bereiken we dit’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34602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2.xml><?xml version="1.0" encoding="utf-8"?>
<a:theme xmlns:a="http://schemas.openxmlformats.org/drawingml/2006/main" name="1_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Breedbeeld</PresentationFormat>
  <Paragraphs>83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Verdana</vt:lpstr>
      <vt:lpstr>Rijkshuisstijl Paars</vt:lpstr>
      <vt:lpstr>1_Rijkshuisstijl Paars</vt:lpstr>
      <vt:lpstr>Doelenboom </vt:lpstr>
      <vt:lpstr>Handreiking Doelenboom</vt:lpstr>
      <vt:lpstr>Doelenboom: wat? </vt:lpstr>
      <vt:lpstr>Doelenboom: het principe</vt:lpstr>
      <vt:lpstr>Het principe in een voorbeeld</vt:lpstr>
      <vt:lpstr>Voorbeeld van een doelenboom (1)</vt:lpstr>
      <vt:lpstr>Voorbeeld van een doelenboom (2)</vt:lpstr>
      <vt:lpstr>Doelenboom: waarom?</vt:lpstr>
      <vt:lpstr>Doelenboom: hoe?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Stehouwer, M. - BD/DWJZ/JZW</cp:lastModifiedBy>
  <cp:revision>96</cp:revision>
  <dcterms:created xsi:type="dcterms:W3CDTF">2021-01-25T11:43:05Z</dcterms:created>
  <dcterms:modified xsi:type="dcterms:W3CDTF">2023-03-08T14:58:19Z</dcterms:modified>
</cp:coreProperties>
</file>